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10504" r:id="rId3"/>
    <p:sldId id="257" r:id="rId4"/>
    <p:sldId id="10510" r:id="rId5"/>
    <p:sldId id="10505" r:id="rId6"/>
    <p:sldId id="10511" r:id="rId7"/>
    <p:sldId id="10507" r:id="rId8"/>
    <p:sldId id="10508" r:id="rId9"/>
    <p:sldId id="10506" r:id="rId10"/>
    <p:sldId id="10509" r:id="rId11"/>
    <p:sldId id="1051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E1BE-8887-6B42-83BE-107E01F0BF6D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80D8-5904-0D41-8A3C-89E6FC46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11DB-2DB1-A642-ADF6-F30ECD9B77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MI TEMPLATE - Content 5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5767" y="305769"/>
            <a:ext cx="6669197" cy="567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18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2859" y="6488295"/>
            <a:ext cx="804184" cy="3661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chemeClr val="dk2"/>
              </a:buClr>
              <a:buSzPct val="25000"/>
            </a:pPr>
            <a:fld id="{00000000-1234-1234-1234-123412341234}" type="slidenum">
              <a:rPr lang="en-US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l">
                <a:buClr>
                  <a:schemeClr val="dk2"/>
                </a:buClr>
                <a:buSzPct val="25000"/>
              </a:pPr>
              <a:t>‹#›</a:t>
            </a:fld>
            <a:endParaRPr lang="en-US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004537"/>
            <a:ext cx="12192000" cy="889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893"/>
            <a:ext cx="12192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AB860B7-5F71-0A46-A7C0-4CF1495E3A41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E640D8A-8C4C-1B45-9AAF-F45B261F2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9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it.ly/qualitycod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4D8C-AE48-F4FC-9852-A83CEB5A3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Battle of The AI Browsers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737C1-D674-EC40-D440-70E332A17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Richard Crane</a:t>
            </a:r>
          </a:p>
        </p:txBody>
      </p:sp>
    </p:spTree>
    <p:extLst>
      <p:ext uri="{BB962C8B-B14F-4D97-AF65-F5344CB8AC3E}">
        <p14:creationId xmlns:p14="http://schemas.microsoft.com/office/powerpoint/2010/main" val="34254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13378-2699-BCDE-4CFA-664F2AFCE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2EF31-CE9C-4D29-B517-5F365411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ChatGPT Atlas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D2E73-515B-2F90-9853-6B955AD8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Currently MacOS Only</a:t>
            </a:r>
          </a:p>
          <a:p>
            <a:r>
              <a:rPr lang="en-US" sz="2200"/>
              <a:t>Available to Free, Plus, Pro, and Go users</a:t>
            </a:r>
          </a:p>
          <a:p>
            <a:r>
              <a:rPr lang="en-US" sz="2200"/>
              <a:t>Agent Mode available to Plus and Pro users</a:t>
            </a:r>
          </a:p>
          <a:p>
            <a:r>
              <a:rPr lang="en-US" sz="2200"/>
              <a:t>Leverages the latest ChatGPT 5.1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097E3-6157-AABE-EB54-9DFD1173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24884"/>
            <a:ext cx="6903720" cy="46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61018-E82A-8AB7-FA88-EA5CBA4E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CE66-01E5-3A9A-3593-995CC036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THANK YOU FOR ATTENDING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Visit </a:t>
            </a:r>
            <a:r>
              <a:rPr lang="en-US" sz="3600" dirty="0" err="1"/>
              <a:t>inventingfirewith.ai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Also on YouTube, Spotify, Apple Podcast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6" name="Picture 5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27E8C49A-FA2D-FC30-647F-2E314876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06891"/>
            <a:ext cx="7772400" cy="16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1799E4-48B4-3E41-BB1E-6F308621EE9D}"/>
              </a:ext>
            </a:extLst>
          </p:cNvPr>
          <p:cNvSpPr txBox="1">
            <a:spLocks/>
          </p:cNvSpPr>
          <p:nvPr/>
        </p:nvSpPr>
        <p:spPr>
          <a:xfrm>
            <a:off x="4590381" y="877533"/>
            <a:ext cx="7122648" cy="5063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Founder/CAIO/CTO at MILL5</a:t>
            </a:r>
          </a:p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Worked at Microsoft for 10+ years</a:t>
            </a:r>
          </a:p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SQL Server Certified Master</a:t>
            </a:r>
          </a:p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Graduated Summa Cum Laude from Drexel University</a:t>
            </a:r>
          </a:p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Former Adjunct Professor at Drexel University</a:t>
            </a:r>
          </a:p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Authored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Windows Communication Foundation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Addison Wesley</a:t>
            </a:r>
          </a:p>
          <a:p>
            <a:pPr marL="285750" indent="-279400">
              <a:lnSpc>
                <a:spcPct val="150000"/>
              </a:lnSpc>
              <a:spcBef>
                <a:spcPts val="0"/>
              </a:spcBef>
              <a:buClr>
                <a:srgbClr val="119BC5"/>
              </a:buClr>
              <a:buSzPct val="100000"/>
              <a:buFont typeface="Raleway"/>
              <a:buChar char="〉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Wrote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High-Quality Code, The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.NET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Software Development Times (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https://bit.ly/qualitycode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5E408A-4BC2-4032-BE41-31D02DF5F49E}"/>
              </a:ext>
            </a:extLst>
          </p:cNvPr>
          <p:cNvGrpSpPr/>
          <p:nvPr/>
        </p:nvGrpSpPr>
        <p:grpSpPr>
          <a:xfrm>
            <a:off x="1547714" y="5324001"/>
            <a:ext cx="2932509" cy="498081"/>
            <a:chOff x="536730" y="4841301"/>
            <a:chExt cx="2932509" cy="4980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5AE201-0F78-4EF6-9883-AC9CFCDC1A35}"/>
                </a:ext>
              </a:extLst>
            </p:cNvPr>
            <p:cNvSpPr txBox="1"/>
            <p:nvPr/>
          </p:nvSpPr>
          <p:spPr>
            <a:xfrm>
              <a:off x="1025138" y="4905675"/>
              <a:ext cx="24441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richardcrane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46453C-DBEF-47C7-86E6-E3666C44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730" y="4841301"/>
              <a:ext cx="498081" cy="49808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D87435-4074-D755-A554-B30A112BC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286" y="174343"/>
            <a:ext cx="1895108" cy="367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E13363-3015-5450-3816-F9EA187C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06" y="77169"/>
            <a:ext cx="6669197" cy="56782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THE PRESENTER</a:t>
            </a:r>
          </a:p>
        </p:txBody>
      </p:sp>
      <p:pic>
        <p:nvPicPr>
          <p:cNvPr id="7" name="Picture 6" descr="A person in a suit smiling&#10;&#10;Description automatically generated">
            <a:extLst>
              <a:ext uri="{FF2B5EF4-FFF2-40B4-BE49-F238E27FC236}">
                <a16:creationId xmlns:a16="http://schemas.microsoft.com/office/drawing/2014/main" id="{AEF879A3-9189-D110-2A06-0AB1EB708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17" y="1035918"/>
            <a:ext cx="3420266" cy="2978191"/>
          </a:xfrm>
          <a:prstGeom prst="rect">
            <a:avLst/>
          </a:prstGeom>
        </p:spPr>
      </p:pic>
      <p:pic>
        <p:nvPicPr>
          <p:cNvPr id="12" name="Picture 11" descr="A blue and white rectangular sign with white text&#10;&#10;Description automatically generated">
            <a:extLst>
              <a:ext uri="{FF2B5EF4-FFF2-40B4-BE49-F238E27FC236}">
                <a16:creationId xmlns:a16="http://schemas.microsoft.com/office/drawing/2014/main" id="{6EA6847F-E2B1-FF00-4410-1D8EA6F22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5827" y="871124"/>
            <a:ext cx="914400" cy="1447800"/>
          </a:xfrm>
          <a:prstGeom prst="rect">
            <a:avLst/>
          </a:prstGeom>
        </p:spPr>
      </p:pic>
      <p:pic>
        <p:nvPicPr>
          <p:cNvPr id="6" name="Picture 5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63A7AA53-1002-3900-C039-FCE0E889A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034" y="4284246"/>
            <a:ext cx="3534032" cy="7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9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7EB7-4876-726A-CE9F-15B1DF90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C68-0CCE-7C0C-43B0-8D189F10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Perplexity Comet</a:t>
            </a:r>
          </a:p>
          <a:p>
            <a:r>
              <a:rPr lang="en-US" sz="3600" dirty="0"/>
              <a:t>Claude for Chrome</a:t>
            </a:r>
          </a:p>
          <a:p>
            <a:r>
              <a:rPr lang="en-US" sz="3600" dirty="0"/>
              <a:t>ChatGPT Atlas</a:t>
            </a:r>
          </a:p>
          <a:p>
            <a:r>
              <a:rPr lang="en-US" sz="3600" dirty="0"/>
              <a:t>Chrome with Gemini </a:t>
            </a:r>
            <a:r>
              <a:rPr lang="en-US" sz="3600" baseline="30000" dirty="0"/>
              <a:t>*</a:t>
            </a:r>
          </a:p>
          <a:p>
            <a:r>
              <a:rPr lang="en-US" sz="3600" dirty="0"/>
              <a:t>Copilot for Edge </a:t>
            </a:r>
            <a:r>
              <a:rPr lang="en-US" sz="3600" baseline="30000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282F5-8967-3CD6-AC35-C0A84EEB1389}"/>
              </a:ext>
            </a:extLst>
          </p:cNvPr>
          <p:cNvSpPr txBox="1"/>
          <p:nvPr/>
        </p:nvSpPr>
        <p:spPr>
          <a:xfrm>
            <a:off x="4432987" y="6176963"/>
            <a:ext cx="4466464" cy="4206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200" baseline="30000" dirty="0"/>
              <a:t>* not directly discussed in this talk</a:t>
            </a:r>
          </a:p>
        </p:txBody>
      </p:sp>
    </p:spTree>
    <p:extLst>
      <p:ext uri="{BB962C8B-B14F-4D97-AF65-F5344CB8AC3E}">
        <p14:creationId xmlns:p14="http://schemas.microsoft.com/office/powerpoint/2010/main" val="6351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40266E-D215-AAA8-C04E-F7C52EFB6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D9F61-59AE-52E2-7F4B-F082793A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600" b="1" dirty="0"/>
              <a:t>Introducing Perplexity Comet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A2FD-5E25-78CF-4A5E-416FB344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458967" cy="4197096"/>
          </a:xfrm>
        </p:spPr>
        <p:txBody>
          <a:bodyPr anchor="t">
            <a:normAutofit lnSpcReduction="10000"/>
          </a:bodyPr>
          <a:lstStyle/>
          <a:p>
            <a:r>
              <a:rPr lang="en-US" sz="1800" b="1" dirty="0"/>
              <a:t>What It Is </a:t>
            </a:r>
            <a:r>
              <a:rPr lang="en-US" sz="1800" dirty="0"/>
              <a:t>An AI research and browsing assistant that delivers fast accurate answers with clear citations.</a:t>
            </a:r>
          </a:p>
          <a:p>
            <a:r>
              <a:rPr lang="en-US" sz="1800" b="1" dirty="0"/>
              <a:t>Why It Matters </a:t>
            </a:r>
            <a:r>
              <a:rPr lang="en-US" sz="1800" dirty="0"/>
              <a:t>Transforms how you search summarize and analyze information directly in the browser.</a:t>
            </a:r>
          </a:p>
          <a:p>
            <a:r>
              <a:rPr lang="en-US" sz="1800" b="1" dirty="0"/>
              <a:t>Key Features</a:t>
            </a:r>
          </a:p>
          <a:p>
            <a:pPr lvl="1"/>
            <a:r>
              <a:rPr lang="en-US" sz="1800" dirty="0"/>
              <a:t>Real time search with citations</a:t>
            </a:r>
          </a:p>
          <a:p>
            <a:pPr lvl="1"/>
            <a:r>
              <a:rPr lang="en-US" sz="1800" dirty="0"/>
              <a:t>Instant summaries of complex pages</a:t>
            </a:r>
          </a:p>
          <a:p>
            <a:pPr lvl="1"/>
            <a:r>
              <a:rPr lang="en-US" sz="1800" dirty="0"/>
              <a:t>Multi step reasoning for research tasks</a:t>
            </a:r>
          </a:p>
          <a:p>
            <a:pPr lvl="1"/>
            <a:r>
              <a:rPr lang="en-US" sz="1800" dirty="0"/>
              <a:t>Smart follow up suggestions</a:t>
            </a:r>
          </a:p>
          <a:p>
            <a:pPr lvl="1"/>
            <a:r>
              <a:rPr lang="en-US" sz="1800" dirty="0"/>
              <a:t>Seamless Chrome integration</a:t>
            </a:r>
          </a:p>
          <a:p>
            <a:r>
              <a:rPr lang="en-US" sz="1800" b="1" dirty="0"/>
              <a:t>Best For </a:t>
            </a:r>
            <a:r>
              <a:rPr lang="en-US" sz="1800" dirty="0"/>
              <a:t>Developers analysts researchers and anyone who wants trusted information fast</a:t>
            </a:r>
          </a:p>
        </p:txBody>
      </p:sp>
      <p:pic>
        <p:nvPicPr>
          <p:cNvPr id="6" name="Picture 2" descr="Perplexity Eyes Smartphone Domination With Comet AI Push">
            <a:extLst>
              <a:ext uri="{FF2B5EF4-FFF2-40B4-BE49-F238E27FC236}">
                <a16:creationId xmlns:a16="http://schemas.microsoft.com/office/drawing/2014/main" id="{68433094-059C-3A9E-64C6-1687A02E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368240"/>
            <a:ext cx="5458968" cy="41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7C3E5-2088-67A6-448D-AEA699D2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02DE8-C88A-77BF-C126-A25B9BAE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Perplexity Comet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BAD9-3AAF-F4B7-C5D5-EDE9AC52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/>
              <a:t>First To Market</a:t>
            </a:r>
          </a:p>
          <a:p>
            <a:r>
              <a:rPr lang="en-US" sz="1900"/>
              <a:t>Free, Pro, Max, Comet Plus</a:t>
            </a:r>
          </a:p>
          <a:p>
            <a:r>
              <a:rPr lang="en-US" sz="1900"/>
              <a:t>Basic features enabled across all subscriptions</a:t>
            </a:r>
          </a:p>
          <a:p>
            <a:r>
              <a:rPr lang="en-US" sz="1900"/>
              <a:t>Comet Plus is extra features for Free subscribers</a:t>
            </a:r>
          </a:p>
          <a:p>
            <a:r>
              <a:rPr lang="en-US" sz="1900"/>
              <a:t>Max virtually unlimited</a:t>
            </a:r>
          </a:p>
          <a:p>
            <a:r>
              <a:rPr lang="en-US" sz="1900"/>
              <a:t>Available on MacOS and Windows</a:t>
            </a:r>
          </a:p>
          <a:p>
            <a:endParaRPr lang="en-US" sz="1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71AC4-9EED-56DD-395B-8DCB8EE2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24884"/>
            <a:ext cx="6903720" cy="46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04D5D-C34F-94FF-1AA1-32CA297F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342B9-F536-E89D-9D18-AB7554B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Introducing Claude for Chrome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367A-E3D1-47D4-0070-E90391A8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76839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What It Is </a:t>
            </a:r>
            <a:r>
              <a:rPr lang="en-US" sz="2000" dirty="0" err="1"/>
              <a:t>Anthropic’s</a:t>
            </a:r>
            <a:r>
              <a:rPr lang="en-US" sz="2000" dirty="0"/>
              <a:t> browser extension that brings Claude’s reasoning and summarization capabilities directly into your web experience.</a:t>
            </a:r>
          </a:p>
          <a:p>
            <a:r>
              <a:rPr lang="en-US" sz="2000" b="1" dirty="0"/>
              <a:t>Why It Matters </a:t>
            </a:r>
            <a:r>
              <a:rPr lang="en-US" sz="2000" dirty="0"/>
              <a:t>Enables thoughtful analysis safe reasoning and high-quality summaries without leaving the page.</a:t>
            </a:r>
          </a:p>
          <a:p>
            <a:r>
              <a:rPr lang="en-US" sz="2000" b="1" dirty="0"/>
              <a:t>Key Features</a:t>
            </a:r>
          </a:p>
          <a:p>
            <a:pPr lvl="1"/>
            <a:r>
              <a:rPr lang="en-US" sz="2000" dirty="0"/>
              <a:t>Contextual page summaries</a:t>
            </a:r>
          </a:p>
          <a:p>
            <a:pPr lvl="1"/>
            <a:r>
              <a:rPr lang="en-US" sz="2000" dirty="0"/>
              <a:t>Structured breakdowns of complex topics</a:t>
            </a:r>
          </a:p>
          <a:p>
            <a:pPr lvl="1"/>
            <a:r>
              <a:rPr lang="en-US" sz="2000" dirty="0"/>
              <a:t>Inline writing assistance</a:t>
            </a:r>
          </a:p>
          <a:p>
            <a:pPr lvl="1"/>
            <a:r>
              <a:rPr lang="en-US" sz="2000" dirty="0"/>
              <a:t>Code review and explanation</a:t>
            </a:r>
          </a:p>
          <a:p>
            <a:pPr lvl="1"/>
            <a:r>
              <a:rPr lang="en-US" sz="2000" dirty="0"/>
              <a:t>Privacy focused design</a:t>
            </a:r>
          </a:p>
          <a:p>
            <a:r>
              <a:rPr lang="en-US" sz="2000" b="1" dirty="0"/>
              <a:t>Best For </a:t>
            </a:r>
            <a:r>
              <a:rPr lang="en-US" sz="2000" dirty="0"/>
              <a:t>Developers writers researchers and anyone who needs clear precise reasoning in the browser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6B5EA-2809-5DAA-9B29-F345EA79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91" b="-4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03633-09FA-237B-0B99-5FFD056B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Claude for Chrome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4897-F30F-6CE0-A8FF-B3B2AB70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In Research Preview</a:t>
            </a:r>
          </a:p>
          <a:p>
            <a:r>
              <a:rPr lang="en-US" sz="2200" dirty="0"/>
              <a:t>Available to Max subscribers</a:t>
            </a:r>
          </a:p>
          <a:p>
            <a:r>
              <a:rPr lang="en-US" sz="2200" dirty="0"/>
              <a:t>Supports Edge, Chrome, and other Chromium browsers</a:t>
            </a:r>
          </a:p>
          <a:p>
            <a:r>
              <a:rPr lang="en-US" sz="2200" dirty="0"/>
              <a:t>Leverages the latest Anthropic models such as Haiku &amp; Sonnet 4.5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424AD-15B5-2557-9607-E875B043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05587"/>
            <a:ext cx="6903720" cy="52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655E9-2514-6A0D-0CA9-9096BEB7D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E9986-4913-C086-3234-179580DB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Introducing ChatGPT Atlas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FA65-C448-307A-D5EB-E335958E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795274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What It Is </a:t>
            </a:r>
            <a:r>
              <a:rPr lang="en-US" sz="2000" dirty="0"/>
              <a:t>A browser integrated AI assistant from OpenAI that enhances how you read explore and interact with the web.</a:t>
            </a:r>
          </a:p>
          <a:p>
            <a:r>
              <a:rPr lang="en-US" sz="2000" b="1" dirty="0"/>
              <a:t>Why It Matters </a:t>
            </a:r>
            <a:r>
              <a:rPr lang="en-US" sz="2000" dirty="0"/>
              <a:t>Provides context aware explanations smart summaries and deep reasoning directly on top of any page.</a:t>
            </a:r>
          </a:p>
          <a:p>
            <a:r>
              <a:rPr lang="en-US" sz="2000" b="1" dirty="0"/>
              <a:t>Key Features</a:t>
            </a:r>
          </a:p>
          <a:p>
            <a:pPr lvl="1"/>
            <a:r>
              <a:rPr lang="en-US" sz="2000" dirty="0"/>
              <a:t>Page aware understanding and guidance</a:t>
            </a:r>
          </a:p>
          <a:p>
            <a:pPr lvl="1"/>
            <a:r>
              <a:rPr lang="en-US" sz="2000" dirty="0"/>
              <a:t>Instant summaries with source context</a:t>
            </a:r>
          </a:p>
          <a:p>
            <a:pPr lvl="1"/>
            <a:r>
              <a:rPr lang="en-US" sz="2000" dirty="0"/>
              <a:t>Code explanations and debugging help</a:t>
            </a:r>
          </a:p>
          <a:p>
            <a:pPr lvl="1"/>
            <a:r>
              <a:rPr lang="en-US" sz="2000" dirty="0"/>
              <a:t>Research analysis with memory and structure</a:t>
            </a:r>
          </a:p>
          <a:p>
            <a:pPr lvl="1"/>
            <a:r>
              <a:rPr lang="en-US" sz="2000" dirty="0"/>
              <a:t>Seamless Chrome integration</a:t>
            </a:r>
          </a:p>
          <a:p>
            <a:r>
              <a:rPr lang="en-US" sz="2000" b="1" dirty="0"/>
              <a:t>Best For </a:t>
            </a:r>
            <a:r>
              <a:rPr lang="en-US" sz="2000" dirty="0"/>
              <a:t>Developers researchers content creators and anyone who wants intelligent assistance while browsing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43C2A82-E830-AC00-D5F3-4D5D6D06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892" b="-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2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442</Words>
  <Application>Microsoft Macintosh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Helvetica Neue</vt:lpstr>
      <vt:lpstr>Open Sans</vt:lpstr>
      <vt:lpstr>Raleway</vt:lpstr>
      <vt:lpstr>Office Theme</vt:lpstr>
      <vt:lpstr>Battle of The AI Browsers</vt:lpstr>
      <vt:lpstr>ABOUT THE PRESENTER</vt:lpstr>
      <vt:lpstr>What is Available?</vt:lpstr>
      <vt:lpstr>PowerPoint Presentation</vt:lpstr>
      <vt:lpstr>Introducing Perplexity Comet</vt:lpstr>
      <vt:lpstr>Perplexity Comet</vt:lpstr>
      <vt:lpstr>Introducing Claude for Chrome</vt:lpstr>
      <vt:lpstr>Claude for Chrome</vt:lpstr>
      <vt:lpstr>Introducing ChatGPT Atlas</vt:lpstr>
      <vt:lpstr>ChatGPT Atlas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 Crane</dc:creator>
  <cp:lastModifiedBy>Richard Crane</cp:lastModifiedBy>
  <cp:revision>4</cp:revision>
  <dcterms:created xsi:type="dcterms:W3CDTF">2025-03-29T16:07:09Z</dcterms:created>
  <dcterms:modified xsi:type="dcterms:W3CDTF">2025-11-24T16:58:16Z</dcterms:modified>
</cp:coreProperties>
</file>